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65" r:id="rId3"/>
    <p:sldId id="271" r:id="rId4"/>
    <p:sldId id="258" r:id="rId5"/>
    <p:sldId id="259" r:id="rId6"/>
    <p:sldId id="272" r:id="rId7"/>
    <p:sldId id="261" r:id="rId8"/>
    <p:sldId id="262" r:id="rId9"/>
    <p:sldId id="263" r:id="rId10"/>
    <p:sldId id="264" r:id="rId11"/>
    <p:sldId id="290" r:id="rId12"/>
    <p:sldId id="273" r:id="rId13"/>
    <p:sldId id="278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4" r:id="rId22"/>
    <p:sldId id="267" r:id="rId23"/>
    <p:sldId id="291" r:id="rId24"/>
    <p:sldId id="289" r:id="rId25"/>
    <p:sldId id="287" r:id="rId26"/>
    <p:sldId id="269" r:id="rId27"/>
    <p:sldId id="288" r:id="rId28"/>
    <p:sldId id="285" r:id="rId29"/>
    <p:sldId id="286" r:id="rId30"/>
    <p:sldId id="270" r:id="rId31"/>
    <p:sldId id="29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F4A0B-D3E3-47FB-B093-41FBFAFCA591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F6CED-BC40-4AF3-8E4C-62619A5C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87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F6CED-BC40-4AF3-8E4C-62619A5CE2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24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A644CB-B194-4632-912B-93E8D432BF9D}" type="datetimeFigureOut">
              <a:rPr lang="ru-RU" smtClean="0"/>
              <a:t>09.11.2018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97827E-67D4-4334-9D88-56A4571CDDC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hyperlink" Target="https://ru.wikipedia.org/wiki/%D0%9A%D0%B0%D1%81%D1%8B%D0%BC%D0%BE%D0%B2,_%D0%94%D0%BE%D1%81%D0%B1%D0%BE%D0%BB_%D0%9C%D0%B0%D0%BA%D1%81%D1%83%D1%82%D0%BE%D0%B2%D0%B8%D1%8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xpress-k.kz/upload/iblock/c59/c599a65c5bdb18e4d9600cfa4e5ad1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" y="0"/>
            <a:ext cx="9236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0171"/>
            <a:ext cx="63921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 ноября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день национальной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валюты тенге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3687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496944" cy="337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500"/>
              </a:spcAft>
            </a:pPr>
            <a:r>
              <a:rPr lang="ru-RU" sz="2800" dirty="0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Казахстанский тенге считается одной из самых молодых валют в мире, так как страна одной из последних вышла из рублевой зоны.</a:t>
            </a:r>
            <a:endParaRPr lang="ru-RU" sz="2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500"/>
              </a:spcAft>
            </a:pPr>
            <a:r>
              <a:rPr lang="ru-RU" sz="2800" dirty="0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Разработка же новой валюты заняла всего один год, после чего тенге прочно укрепил свои позиции в качестве национальной валюты.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42" name="Picture 2" descr="https://tengrinews.kz/userdata/news/2014/news_259326/photo_131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66982"/>
            <a:ext cx="5616623" cy="31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97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kazcoins.com/wp-content/uploads/2018/03/tiynset19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53533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01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admin\Desktop\329322-alexfas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035078" cy="60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06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s02.infourok.ru/uploads/ex/0250/0004f7d7-331f3f05/hello_html_m43025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264696" cy="62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193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80819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648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uctionmonet.ru/filestore/0008/0012/102053/SNG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143"/>
            <a:ext cx="6768752" cy="664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4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136"/>
            <a:ext cx="6033120" cy="582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449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ollectioner.ru/uploads/JoinedPhotos104-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5129"/>
            <a:ext cx="6597324" cy="664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99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m0-tub-kz.yandex.net/i?id=b3ea371f2d37cbecd4b3485a6c8f4d19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0932"/>
            <a:ext cx="6408712" cy="63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405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1.gallery.aystatic.by/650/221/126/5015/501512622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648278" cy="636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39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ru-RU" b="0" i="0" dirty="0" smtClean="0">
                <a:solidFill>
                  <a:srgbClr val="222222"/>
                </a:solidFill>
                <a:effectLst/>
                <a:latin typeface="Arial"/>
              </a:rPr>
              <a:t>В 1991 году была создана спецгруппа дизайнеров: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Arial"/>
              </a:rPr>
              <a:t>Мендыбай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Arial"/>
              </a:rPr>
              <a:t> Алин, </a:t>
            </a:r>
            <a:r>
              <a:rPr lang="ru-RU" b="0" i="0" u="none" strike="noStrike" dirty="0" err="1" smtClean="0">
                <a:solidFill>
                  <a:srgbClr val="0B0080"/>
                </a:solidFill>
                <a:effectLst/>
                <a:latin typeface="Arial"/>
                <a:hlinkClick r:id="rId2" tooltip="Касымов, Досбол Максутович"/>
              </a:rPr>
              <a:t>Досбол</a:t>
            </a:r>
            <a:r>
              <a:rPr lang="ru-RU" b="0" i="0" u="none" strike="noStrike" dirty="0" smtClean="0">
                <a:solidFill>
                  <a:srgbClr val="0B0080"/>
                </a:solidFill>
                <a:effectLst/>
                <a:latin typeface="Arial"/>
                <a:hlinkClick r:id="rId2" tooltip="Касымов, Досбол Максутович"/>
              </a:rPr>
              <a:t> </a:t>
            </a:r>
            <a:r>
              <a:rPr lang="ru-RU" b="0" i="0" u="none" strike="noStrike" dirty="0" err="1" smtClean="0">
                <a:solidFill>
                  <a:srgbClr val="0B0080"/>
                </a:solidFill>
                <a:effectLst/>
                <a:latin typeface="Arial"/>
                <a:hlinkClick r:id="rId2" tooltip="Касымов, Досбол Максутович"/>
              </a:rPr>
              <a:t>Касымов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Arial"/>
              </a:rPr>
              <a:t>,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Arial"/>
              </a:rPr>
              <a:t>Агимсалы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Arial"/>
              </a:rPr>
              <a:t>Дузельханов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Arial"/>
              </a:rPr>
              <a:t>, Тимур Сулейменов и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Arial"/>
              </a:rPr>
              <a:t>Хайрулла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Arial"/>
              </a:rPr>
              <a:t>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Arial"/>
              </a:rPr>
              <a:t>Габжалилов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Arial"/>
              </a:rPr>
              <a:t>.</a:t>
            </a:r>
            <a:endParaRPr lang="ru-RU" b="0" i="0" dirty="0">
              <a:solidFill>
                <a:srgbClr val="222222"/>
              </a:solidFill>
              <a:effectLst/>
              <a:latin typeface="Arial"/>
            </a:endParaRPr>
          </a:p>
        </p:txBody>
      </p:sp>
      <p:pic>
        <p:nvPicPr>
          <p:cNvPr id="2054" name="Picture 6" descr="http://www.np.kz/images/2012/127/q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041" y="1247840"/>
            <a:ext cx="1684849" cy="23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756065"/>
            <a:ext cx="1927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err="1" smtClean="0">
                <a:solidFill>
                  <a:srgbClr val="222222"/>
                </a:solidFill>
                <a:effectLst/>
                <a:latin typeface="Arial"/>
              </a:rPr>
              <a:t>Мендыбай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Arial"/>
              </a:rPr>
              <a:t> </a:t>
            </a:r>
          </a:p>
          <a:p>
            <a:pPr algn="ctr"/>
            <a:r>
              <a:rPr lang="ru-RU" b="0" i="0" dirty="0" smtClean="0">
                <a:solidFill>
                  <a:srgbClr val="222222"/>
                </a:solidFill>
                <a:effectLst/>
                <a:latin typeface="Arial"/>
              </a:rPr>
              <a:t>Алин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53575" y="3767731"/>
            <a:ext cx="1487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solidFill>
                  <a:srgbClr val="222222"/>
                </a:solidFill>
                <a:latin typeface="Arial"/>
              </a:rPr>
              <a:t>Хайрулла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endParaRPr lang="ru-RU" dirty="0" smtClean="0">
              <a:solidFill>
                <a:srgbClr val="222222"/>
              </a:solidFill>
              <a:latin typeface="Arial"/>
            </a:endParaRPr>
          </a:p>
          <a:p>
            <a:pPr algn="ctr"/>
            <a:r>
              <a:rPr lang="ru-RU" dirty="0" err="1" smtClean="0">
                <a:solidFill>
                  <a:srgbClr val="222222"/>
                </a:solidFill>
                <a:latin typeface="Arial"/>
              </a:rPr>
              <a:t>Габжалилов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83924" y="3729517"/>
            <a:ext cx="1561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err="1">
                <a:solidFill>
                  <a:srgbClr val="222222"/>
                </a:solidFill>
                <a:latin typeface="Arial"/>
              </a:rPr>
              <a:t>Агимсалы</a:t>
            </a:r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endParaRPr lang="ru-RU" dirty="0" smtClean="0">
              <a:solidFill>
                <a:srgbClr val="222222"/>
              </a:solidFill>
              <a:latin typeface="Arial"/>
            </a:endParaRPr>
          </a:p>
          <a:p>
            <a:pPr lvl="0" algn="ctr"/>
            <a:r>
              <a:rPr lang="ru-RU" dirty="0" err="1" smtClean="0">
                <a:solidFill>
                  <a:srgbClr val="222222"/>
                </a:solidFill>
                <a:latin typeface="Arial"/>
              </a:rPr>
              <a:t>Дузельханов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5234" y="3659064"/>
            <a:ext cx="128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Arial"/>
                <a:hlinkClick r:id="rId2" tooltip="Касымов, Досбол Максутович"/>
              </a:rPr>
              <a:t>Досбол</a:t>
            </a:r>
            <a:r>
              <a:rPr lang="ru-RU" dirty="0">
                <a:latin typeface="Arial"/>
                <a:hlinkClick r:id="rId2" tooltip="Касымов, Досбол Максутович"/>
              </a:rPr>
              <a:t> </a:t>
            </a:r>
            <a:endParaRPr lang="ru-RU" dirty="0" smtClean="0">
              <a:latin typeface="Arial"/>
              <a:hlinkClick r:id="rId2" tooltip="Касымов, Досбол Максутович"/>
            </a:endParaRPr>
          </a:p>
          <a:p>
            <a:pPr algn="ctr"/>
            <a:r>
              <a:rPr lang="ru-RU" dirty="0" err="1" smtClean="0">
                <a:latin typeface="Arial"/>
                <a:hlinkClick r:id="rId2" tooltip="Касымов, Досбол Максутович"/>
              </a:rPr>
              <a:t>Касымов</a:t>
            </a:r>
            <a:endParaRPr lang="ru-RU" dirty="0"/>
          </a:p>
        </p:txBody>
      </p:sp>
      <p:pic>
        <p:nvPicPr>
          <p:cNvPr id="2055" name="Picture 7" descr="C:\Users\admin\Desktop\duzelkhanov-agim-sa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74" y="1252776"/>
            <a:ext cx="1747652" cy="23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DOS_wikiped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48940"/>
            <a:ext cx="1551100" cy="23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dmin\Desktop\mendybay_al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9" y="1252776"/>
            <a:ext cx="1763754" cy="23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otyrar.kz/wp-content/uploads/2013/11/%D0%A2%D0%B8%D0%BC%D1%83%D1%80-%D0%A1%D1%83%D0%BB%D0%B5%D0%B9%D0%BC%D0%B5%D0%BD%D0%BE%D0%B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47840"/>
            <a:ext cx="1395056" cy="23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30086" y="3765845"/>
            <a:ext cx="1389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Т</a:t>
            </a:r>
            <a:r>
              <a:rPr lang="ru-RU" dirty="0" smtClean="0"/>
              <a:t>имур </a:t>
            </a:r>
          </a:p>
          <a:p>
            <a:r>
              <a:rPr lang="ru-RU" dirty="0" smtClean="0"/>
              <a:t>Сулейменов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44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xn--80anccqcdf2c3h.xn--p1ai/upload/resize_cache/iblock/2dc/800_389_1ad0e2310b23124e93d5e644e08018e42/2c27ffd9_a503_11e7_a73a_74d02b94dfe2_c60f9134_770d_4fed_9af9_99101b8fc51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41" y="3429000"/>
            <a:ext cx="5760640" cy="2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img.ma-shops.com/vanberkom/pic/kaz_p.15_unc_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91" y="260648"/>
            <a:ext cx="5977245" cy="284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54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profi-forex.org/system/news/9/9/12_KZ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84" y="431998"/>
            <a:ext cx="5822420" cy="285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test.collect.kz/Files/bon/Kaz/KazakhstanP16-1000Tenge-1994-donatedoy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9000"/>
            <a:ext cx="5832648" cy="2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798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799288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500"/>
              </a:spcAft>
            </a:pPr>
            <a:r>
              <a:rPr lang="ru-RU" sz="2800" dirty="0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Начиная с 500-тенговой купюры, надписи пошли на казахском и русском языках. В этом плане нигде, кроме Казахстана, нет "двуязычной" национальной валюты.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1748" name="Picture 4" descr="http://zoocoin.ru/files/goods/10000/16900/16987/460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1" y="2564904"/>
            <a:ext cx="7872342" cy="400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6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flagistrany.ru/data/currency/kzt/tenge-co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7" y="1052736"/>
            <a:ext cx="8712968" cy="31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80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im0-tub-kz.yandex.net/i?id=0822169057d93c509945ea31a7a0dd81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6116534" cy="6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75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im0-tub-kz.yandex.net/i?id=eca6ee79adb9f3e4991372e0866ba35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392488" cy="469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images6.cgb.fr/images/billets/b91/b91_123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09" y="404663"/>
            <a:ext cx="4076027" cy="21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s://im0-tub-kz.yandex.net/i?id=0510e77bf094e0baade5e053b45fda3c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4" y="2869926"/>
            <a:ext cx="4076027" cy="20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84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m0-tub-kz.yandex.net/i?id=c536cc9435de35cc20695c0dc25e4081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53596"/>
            <a:ext cx="2520280" cy="266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money-money.spb.ru/wa-data/public/shop/products/59/25/2559/images/6935/6935.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90" y="328320"/>
            <a:ext cx="2605020" cy="274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kurs.rukivnogi.com/images/valuty/kzt_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9" y="5237084"/>
            <a:ext cx="2711927" cy="14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s://storage.yvision.kz/images/user/digger_ant/Sbb31Jy7PU1qxNGNdGICs50zYsyo3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79" y="3651268"/>
            <a:ext cx="2523042" cy="266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s://img.ma-shops.de/aurich/pic/kasachstan_1.000_tenge_2000_bn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5" y="3622830"/>
            <a:ext cx="2724671" cy="135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4" y="321178"/>
            <a:ext cx="2508647" cy="264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660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35292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500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целом дизайн отображает современность Казахстана, включает все государственные символы, изображения архитектурных объектов и природных ландшафтов страны.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8674" name="Picture 2" descr="https://tengrinews.kz/userdata/news/2018/news_336118/photo_238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7298733" cy="41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238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m0-tub-kz.yandex.net/i?id=653877770fc7174939e21f71c9c55358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06602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www.bon.kz/wp-content/uploads/2018/01/50002011nosig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62" y="1904999"/>
            <a:ext cx="4527520" cy="482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83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banknoteworld.com/educational/images/product/newimage_1694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95537"/>
            <a:ext cx="2991398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 descr="https://im0-tub-kz.yandex.net/i?id=a08c45593306e646e4cde598af942322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78" y="161618"/>
            <a:ext cx="3384376" cy="339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1618"/>
            <a:ext cx="3103513" cy="332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98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975" y="4581128"/>
            <a:ext cx="86565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200" b="0" i="0" dirty="0" smtClean="0">
                <a:effectLst/>
                <a:latin typeface="Times New Roman" pitchFamily="18" charset="0"/>
                <a:cs typeface="Times New Roman" pitchFamily="18" charset="0"/>
              </a:rPr>
              <a:t>12 ноября 1993 года вышел указ Президента Республики Казахстан  «О введении национальной валюты Республики Казахстан».</a:t>
            </a:r>
            <a:endParaRPr lang="ru-RU" sz="3200" b="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tengrinews.kz/userdata/news/2016/news_294785/photo_1850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kazakbol.com/wp-content/uploads/2017/04/pogudx44h9qvrkngt.ee90d62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5833434" cy="359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796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ibirzha.kz/wp-content/uploads/2015/12/20000-ten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4907"/>
            <a:ext cx="5688632" cy="580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22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6" y="10952"/>
            <a:ext cx="9144000" cy="684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227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6044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</a:pPr>
            <a:r>
              <a:rPr lang="ru-RU" sz="3200" dirty="0">
                <a:solidFill>
                  <a:srgbClr val="21212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15 ноября страна празднует День национальной валюты республики. Вот уже </a:t>
            </a:r>
            <a:r>
              <a:rPr lang="ru-RU" sz="3200" dirty="0" smtClean="0">
                <a:solidFill>
                  <a:srgbClr val="21212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25 </a:t>
            </a:r>
            <a:r>
              <a:rPr lang="ru-RU" sz="3200" dirty="0">
                <a:solidFill>
                  <a:srgbClr val="21212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лет в Казахстане находится в обращении национальная валюта – тенге, являющаяся одним из признаков суверенитета государства.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18" y="3224614"/>
            <a:ext cx="588208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628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789040"/>
            <a:ext cx="85344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500"/>
              </a:spcAft>
            </a:pPr>
            <a:r>
              <a:rPr lang="ru-RU" sz="3200" dirty="0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Само название "тенге" происходит от средневековых тюркских слов "денге" или "</a:t>
            </a:r>
            <a:r>
              <a:rPr lang="ru-RU" sz="3200" dirty="0" err="1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таньга</a:t>
            </a:r>
            <a:r>
              <a:rPr lang="ru-RU" sz="3200" dirty="0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", от которых, в свою очередь, произошло также название русской монеты – деньга и слово "деньги"</a:t>
            </a:r>
            <a:r>
              <a:rPr lang="ru-RU" dirty="0" smtClean="0">
                <a:solidFill>
                  <a:srgbClr val="212121"/>
                </a:solidFill>
                <a:effectLst/>
                <a:latin typeface="Georgia"/>
                <a:ea typeface="Times New Roman"/>
                <a:cs typeface="Helvetica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507049" cy="305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091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0038" y="477528"/>
            <a:ext cx="4608512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500"/>
              </a:spcAft>
            </a:pPr>
            <a:r>
              <a:rPr lang="ru-RU" sz="2800" dirty="0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Производство национальной валюты было поручено британским фирмам "</a:t>
            </a:r>
            <a:r>
              <a:rPr lang="ru-RU" sz="2800" dirty="0" err="1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Харрисон</a:t>
            </a:r>
            <a:r>
              <a:rPr lang="ru-RU" sz="2800" dirty="0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и сыновья" и "Томас </a:t>
            </a:r>
            <a:r>
              <a:rPr lang="ru-RU" sz="2800" dirty="0" err="1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Делару</a:t>
            </a:r>
            <a:r>
              <a:rPr lang="ru-RU" sz="2800" dirty="0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". И если специальную бумагу для тенге заказали в Англии, то краску изготовила швейцарская фирма – единственная в мире, выпускающая краски для банкнот.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146" name="Picture 2" descr="http://alnaz.ru/fotki/ten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6" y="1119758"/>
            <a:ext cx="38004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37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274" y="260648"/>
            <a:ext cx="8064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 казахстанского тенге 18 степеней защиты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Именно поэтому тенге считается одной из самых «экипированных» валют мира.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водяные знаки,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защитные нити,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прозрачное окно,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ультрафиолетовая защита,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серийные номера, совмещающиеся изображения - так и совершенно новые. К примеру: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Антикопировальный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элемент (тартан, пирамида). При копировании линии разнонаправлено растрированной сетки разрушаются.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Золотое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интаглио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Элемент защиты с плотным высокорельефным слоем золотистой металлической краски создаёт высокий уровень защиты от цветного копирования.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Микрошрифты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Микротексты выполнены различным способом печати повторяющегося текста или цифр, которые можно распознать при многократном увеличении.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Иридисцентная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полоса. На полосе, отпечатанной специальной краской, имеющей золотистый блеск, при изменении угла наклона банкноты появляется рисунок.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Ирисовая печать. Специальный вид печати, при котором наблюдаются плавные изменения цвета при переходе от одной краски к другой.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7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40668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</a:pPr>
            <a:r>
              <a:rPr lang="ru-RU" sz="2800" dirty="0" smtClean="0">
                <a:solidFill>
                  <a:srgbClr val="212121"/>
                </a:solidFill>
                <a:effectLst/>
                <a:latin typeface="Roboto"/>
                <a:ea typeface="Times New Roman"/>
                <a:cs typeface="Helvetica"/>
              </a:rPr>
              <a:t>Первоначальный курс был установлен из расчета 4,75 тенге за один доллар США. А каждый тенге обменивался по курсу 1 к 500 советским рублям</a:t>
            </a:r>
            <a:endParaRPr lang="ru-RU" sz="2800" dirty="0">
              <a:ea typeface="Calibri"/>
              <a:cs typeface="Times New Roman"/>
            </a:endParaRPr>
          </a:p>
        </p:txBody>
      </p:sp>
      <p:pic>
        <p:nvPicPr>
          <p:cNvPr id="8194" name="Picture 2" descr="http://istory.kz/wp-content/uploads/2016/11/527d47c20e70d79282a1019edb9c2e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780928"/>
            <a:ext cx="828410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560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993" y="404664"/>
            <a:ext cx="835292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500"/>
              </a:spcAft>
            </a:pPr>
            <a:r>
              <a:rPr lang="ru-RU" sz="2400" dirty="0" smtClean="0">
                <a:solidFill>
                  <a:srgbClr val="21212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Обмен закончился 20 ноября этого же года в 8 часов вечера. В результате проведенного обмена из обращения изъято 950,6 млрд рублей СССР образца 1961–1992 годов.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218" name="Picture 2" descr="https://i4.stat01.com/1/8524/85230296/afacdb/na-sajt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3" y="1969704"/>
            <a:ext cx="8323437" cy="474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52636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119</TotalTime>
  <Words>417</Words>
  <Application>Microsoft Office PowerPoint</Application>
  <PresentationFormat>Экран (4:3)</PresentationFormat>
  <Paragraphs>36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Curnos™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</cp:revision>
  <dcterms:created xsi:type="dcterms:W3CDTF">2018-11-09T15:10:09Z</dcterms:created>
  <dcterms:modified xsi:type="dcterms:W3CDTF">2018-11-09T17:10:03Z</dcterms:modified>
</cp:coreProperties>
</file>